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9" r:id="rId3"/>
    <p:sldId id="258" r:id="rId4"/>
    <p:sldId id="261" r:id="rId5"/>
    <p:sldId id="263" r:id="rId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682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744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9453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112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37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2397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2382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4254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781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132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895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72E73AF-B245-494A-8308-277A0F95B510}" type="datetimeFigureOut">
              <a:rPr lang="en-DE" smtClean="0"/>
              <a:t>16/05/2022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AAC72A7-E44B-4E5A-932B-D9C16DADAE1F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1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CAD2AE78-9562-4218-A274-8F21D4AEFD1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26490-0B48-45AF-8839-5D075A703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2358627"/>
          </a:xfrm>
        </p:spPr>
        <p:txBody>
          <a:bodyPr/>
          <a:lstStyle/>
          <a:p>
            <a:pPr algn="ctr"/>
            <a:r>
              <a:rPr lang="de-DE" dirty="0"/>
              <a:t>SCI CLUB GARDENA</a:t>
            </a:r>
            <a:br>
              <a:rPr lang="de-DE" dirty="0"/>
            </a:br>
            <a:r>
              <a:rPr lang="de-DE" sz="4500" dirty="0"/>
              <a:t>PARCO AUTOVETTURE</a:t>
            </a:r>
            <a:br>
              <a:rPr lang="de-DE" dirty="0"/>
            </a:br>
            <a:r>
              <a:rPr lang="de-DE" sz="4500" dirty="0"/>
              <a:t>STAGIONE AGONISTICA 2021 - 2022</a:t>
            </a:r>
            <a:endParaRPr lang="en-DE" sz="4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8C7503-7389-4170-B306-D88CF7558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11 OPEL VIVARO (-3) </a:t>
            </a:r>
          </a:p>
          <a:p>
            <a:r>
              <a:rPr lang="de-DE" dirty="0"/>
              <a:t>5 FORD TRANSIT (+2)</a:t>
            </a:r>
          </a:p>
          <a:p>
            <a:r>
              <a:rPr lang="de-DE" dirty="0"/>
              <a:t>1 FIAT DUCATO</a:t>
            </a:r>
          </a:p>
        </p:txBody>
      </p:sp>
    </p:spTree>
    <p:extLst>
      <p:ext uri="{BB962C8B-B14F-4D97-AF65-F5344CB8AC3E}">
        <p14:creationId xmlns:p14="http://schemas.microsoft.com/office/powerpoint/2010/main" val="358211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DB891-11BE-4ED2-8E7E-0FB4C020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5106837"/>
            <a:ext cx="10780776" cy="1495299"/>
          </a:xfrm>
        </p:spPr>
        <p:txBody>
          <a:bodyPr>
            <a:normAutofit fontScale="90000"/>
          </a:bodyPr>
          <a:lstStyle/>
          <a:p>
            <a:r>
              <a:rPr lang="de-DE" dirty="0"/>
              <a:t>- </a:t>
            </a:r>
            <a:r>
              <a:rPr lang="de-DE" dirty="0" err="1"/>
              <a:t>pulmini</a:t>
            </a:r>
            <a:r>
              <a:rPr lang="de-DE" dirty="0"/>
              <a:t> </a:t>
            </a:r>
            <a:r>
              <a:rPr lang="de-DE" dirty="0" err="1"/>
              <a:t>rottamati</a:t>
            </a:r>
            <a:r>
              <a:rPr lang="de-DE" dirty="0"/>
              <a:t>: 2 Opel Vivaro 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pulmini</a:t>
            </a:r>
            <a:r>
              <a:rPr lang="de-DE" dirty="0"/>
              <a:t> </a:t>
            </a:r>
            <a:r>
              <a:rPr lang="de-DE" dirty="0" err="1"/>
              <a:t>acquistati</a:t>
            </a:r>
            <a:r>
              <a:rPr lang="de-DE" dirty="0"/>
              <a:t>: 2 Ford Transit (</a:t>
            </a:r>
            <a:r>
              <a:rPr lang="de-DE" dirty="0" err="1"/>
              <a:t>consegnati</a:t>
            </a:r>
            <a:r>
              <a:rPr lang="de-DE" dirty="0"/>
              <a:t> a </a:t>
            </a:r>
            <a:r>
              <a:rPr lang="de-DE" dirty="0" err="1"/>
              <a:t>novembre</a:t>
            </a:r>
            <a:r>
              <a:rPr lang="de-DE" dirty="0"/>
              <a:t> e </a:t>
            </a:r>
            <a:r>
              <a:rPr lang="de-DE" dirty="0" err="1"/>
              <a:t>aprile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&gt; </a:t>
            </a:r>
            <a:r>
              <a:rPr lang="de-DE" b="1" dirty="0" err="1"/>
              <a:t>negli</a:t>
            </a:r>
            <a:r>
              <a:rPr lang="de-DE" b="1" dirty="0"/>
              <a:t> </a:t>
            </a:r>
            <a:r>
              <a:rPr lang="de-DE" b="1" dirty="0" err="1"/>
              <a:t>ultimi</a:t>
            </a:r>
            <a:r>
              <a:rPr lang="de-DE" b="1" dirty="0"/>
              <a:t> 3 </a:t>
            </a:r>
            <a:r>
              <a:rPr lang="de-DE" b="1" dirty="0" err="1"/>
              <a:t>anni</a:t>
            </a:r>
            <a:r>
              <a:rPr lang="de-DE" b="1" dirty="0"/>
              <a:t> </a:t>
            </a:r>
            <a:r>
              <a:rPr lang="de-DE" b="1" dirty="0" err="1"/>
              <a:t>il</a:t>
            </a:r>
            <a:r>
              <a:rPr lang="de-DE" b="1" dirty="0"/>
              <a:t> </a:t>
            </a:r>
            <a:r>
              <a:rPr lang="de-DE" b="1" dirty="0" err="1"/>
              <a:t>parco</a:t>
            </a:r>
            <a:r>
              <a:rPr lang="de-DE" b="1" dirty="0"/>
              <a:t> </a:t>
            </a:r>
            <a:r>
              <a:rPr lang="de-DE" b="1" dirty="0" err="1"/>
              <a:t>macchine</a:t>
            </a:r>
            <a:r>
              <a:rPr lang="de-DE" b="1" dirty="0"/>
              <a:t> é </a:t>
            </a:r>
            <a:r>
              <a:rPr lang="de-DE" b="1" dirty="0" err="1"/>
              <a:t>passato</a:t>
            </a:r>
            <a:r>
              <a:rPr lang="de-DE" b="1" dirty="0"/>
              <a:t> da 12 a 17 (18) </a:t>
            </a:r>
            <a:r>
              <a:rPr lang="de-DE" b="1" dirty="0" err="1"/>
              <a:t>pulmini</a:t>
            </a:r>
            <a:br>
              <a:rPr lang="de-DE" b="1" dirty="0"/>
            </a:br>
            <a:r>
              <a:rPr lang="de-DE" b="1" dirty="0"/>
              <a:t>&gt; </a:t>
            </a:r>
            <a:r>
              <a:rPr lang="de-DE" b="1" dirty="0" err="1"/>
              <a:t>quest‘anno</a:t>
            </a:r>
            <a:r>
              <a:rPr lang="de-DE" b="1" dirty="0"/>
              <a:t> </a:t>
            </a:r>
            <a:r>
              <a:rPr lang="de-DE" b="1" dirty="0" err="1"/>
              <a:t>prevediamo</a:t>
            </a:r>
            <a:r>
              <a:rPr lang="de-DE" b="1" dirty="0"/>
              <a:t> di </a:t>
            </a:r>
            <a:r>
              <a:rPr lang="de-DE" b="1" dirty="0" err="1"/>
              <a:t>scendere</a:t>
            </a:r>
            <a:r>
              <a:rPr lang="de-DE" b="1" dirty="0"/>
              <a:t> a 16 </a:t>
            </a:r>
            <a:r>
              <a:rPr lang="de-DE" b="1" dirty="0" err="1"/>
              <a:t>essendoci</a:t>
            </a:r>
            <a:r>
              <a:rPr lang="de-DE" b="1" dirty="0"/>
              <a:t> </a:t>
            </a:r>
            <a:r>
              <a:rPr lang="de-DE" b="1" dirty="0" err="1"/>
              <a:t>meno</a:t>
            </a:r>
            <a:r>
              <a:rPr lang="de-DE" b="1" dirty="0"/>
              <a:t> </a:t>
            </a:r>
            <a:r>
              <a:rPr lang="de-DE" b="1" dirty="0" err="1"/>
              <a:t>scquadre</a:t>
            </a:r>
            <a:r>
              <a:rPr lang="de-DE" b="1" dirty="0"/>
              <a:t> </a:t>
            </a:r>
            <a:r>
              <a:rPr lang="de-DE" b="1" dirty="0" err="1"/>
              <a:t>sci</a:t>
            </a:r>
            <a:r>
              <a:rPr lang="de-DE" b="1" dirty="0"/>
              <a:t> </a:t>
            </a:r>
            <a:r>
              <a:rPr lang="de-DE" b="1" dirty="0" err="1"/>
              <a:t>alpino</a:t>
            </a:r>
            <a:endParaRPr lang="en-DE" b="1" dirty="0"/>
          </a:p>
        </p:txBody>
      </p:sp>
      <p:pic>
        <p:nvPicPr>
          <p:cNvPr id="1027" name="59B850C7-6BB9-45AA-A7D3-85318A50F3F9">
            <a:extLst>
              <a:ext uri="{FF2B5EF4-FFF2-40B4-BE49-F238E27FC236}">
                <a16:creationId xmlns:a16="http://schemas.microsoft.com/office/drawing/2014/main" id="{5A26B811-4B42-4A8C-BAB4-C457EC05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46" y="262155"/>
            <a:ext cx="6221714" cy="42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69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1CEEEC1C-6573-41BD-8179-0F93E7F1BB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95647"/>
              </p:ext>
            </p:extLst>
          </p:nvPr>
        </p:nvGraphicFramePr>
        <p:xfrm>
          <a:off x="1" y="0"/>
          <a:ext cx="12191999" cy="7045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60">
                  <a:extLst>
                    <a:ext uri="{9D8B030D-6E8A-4147-A177-3AD203B41FA5}">
                      <a16:colId xmlns:a16="http://schemas.microsoft.com/office/drawing/2014/main" val="3253158771"/>
                    </a:ext>
                  </a:extLst>
                </a:gridCol>
                <a:gridCol w="1827350">
                  <a:extLst>
                    <a:ext uri="{9D8B030D-6E8A-4147-A177-3AD203B41FA5}">
                      <a16:colId xmlns:a16="http://schemas.microsoft.com/office/drawing/2014/main" val="1633334841"/>
                    </a:ext>
                  </a:extLst>
                </a:gridCol>
                <a:gridCol w="2460963">
                  <a:extLst>
                    <a:ext uri="{9D8B030D-6E8A-4147-A177-3AD203B41FA5}">
                      <a16:colId xmlns:a16="http://schemas.microsoft.com/office/drawing/2014/main" val="523725197"/>
                    </a:ext>
                  </a:extLst>
                </a:gridCol>
                <a:gridCol w="2460963">
                  <a:extLst>
                    <a:ext uri="{9D8B030D-6E8A-4147-A177-3AD203B41FA5}">
                      <a16:colId xmlns:a16="http://schemas.microsoft.com/office/drawing/2014/main" val="2203250136"/>
                    </a:ext>
                  </a:extLst>
                </a:gridCol>
                <a:gridCol w="2460963">
                  <a:extLst>
                    <a:ext uri="{9D8B030D-6E8A-4147-A177-3AD203B41FA5}">
                      <a16:colId xmlns:a16="http://schemas.microsoft.com/office/drawing/2014/main" val="2737473399"/>
                    </a:ext>
                  </a:extLst>
                </a:gridCol>
              </a:tblGrid>
              <a:tr h="360947">
                <a:tc>
                  <a:txBody>
                    <a:bodyPr/>
                    <a:lstStyle/>
                    <a:p>
                      <a:r>
                        <a:rPr lang="de-DE" sz="1500" dirty="0"/>
                        <a:t> 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KM al 01.05.2021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KM al 30.04.2022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KM FATTI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33484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pPr algn="l"/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 (</a:t>
                      </a:r>
                      <a:r>
                        <a:rPr lang="de-DE" sz="1500" dirty="0" err="1"/>
                        <a:t>rottamato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novembre</a:t>
                      </a:r>
                      <a:r>
                        <a:rPr lang="de-DE" sz="1500" dirty="0"/>
                        <a:t>)</a:t>
                      </a:r>
                    </a:p>
                    <a:p>
                      <a:pPr algn="l"/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 (</a:t>
                      </a:r>
                      <a:r>
                        <a:rPr lang="de-DE" sz="1500" dirty="0" err="1"/>
                        <a:t>nuovo</a:t>
                      </a:r>
                      <a:r>
                        <a:rPr lang="de-DE" sz="15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217.751</a:t>
                      </a:r>
                    </a:p>
                    <a:p>
                      <a:r>
                        <a:rPr lang="de-DE" sz="1500" dirty="0"/>
                        <a:t>7.378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220.144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2.393</a:t>
                      </a:r>
                    </a:p>
                    <a:p>
                      <a:r>
                        <a:rPr lang="de-DE" sz="1500" dirty="0"/>
                        <a:t>7.378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nordico</a:t>
                      </a:r>
                      <a:endParaRPr lang="de-DE" sz="1500" dirty="0"/>
                    </a:p>
                    <a:p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576619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72.745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72.745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13.099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7791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38.520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51.549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13.029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4137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4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117.335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124.932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7.597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ITE Sport e altre </a:t>
                      </a:r>
                      <a:r>
                        <a:rPr lang="de-DE" sz="1500" dirty="0" err="1"/>
                        <a:t>sezioni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94601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5 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16.110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34.985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18.875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nordico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42843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6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111.718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122.175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10.457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nordico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410414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125.734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147.680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21.946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6148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12.877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26.657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13.780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nordio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1365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9 (da </a:t>
                      </a:r>
                      <a:r>
                        <a:rPr lang="de-DE" sz="1500" dirty="0" err="1"/>
                        <a:t>rottamare</a:t>
                      </a:r>
                      <a:r>
                        <a:rPr lang="de-DE" sz="1500" dirty="0"/>
                        <a:t>)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184.746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194.793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10.047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ITE Sport e altre </a:t>
                      </a:r>
                      <a:r>
                        <a:rPr lang="de-DE" sz="1500" dirty="0" err="1"/>
                        <a:t>sezioni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581195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10 (</a:t>
                      </a:r>
                      <a:r>
                        <a:rPr lang="de-DE" sz="1500" dirty="0" err="1"/>
                        <a:t>rottamato</a:t>
                      </a:r>
                      <a:r>
                        <a:rPr lang="de-DE" sz="1500" dirty="0"/>
                        <a:t>)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200.008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209.102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9.094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/>
                        <a:t>ITE Sport e altre </a:t>
                      </a:r>
                      <a:r>
                        <a:rPr lang="de-DE" sz="1500" dirty="0" err="1"/>
                        <a:t>sezioni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250472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11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135.652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152.234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16.582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85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57.528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70.739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13.211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95731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68.483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89.896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21.413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56646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14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38.125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54.023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15.898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nordico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8401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15 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8.240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26.891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18.651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22719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16 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3.667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20.343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16.676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sci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alpino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845997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dirty="0" err="1"/>
                        <a:t>Pulmino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nr.</a:t>
                      </a:r>
                      <a:r>
                        <a:rPr lang="de-DE" sz="1500" dirty="0"/>
                        <a:t> 17 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6.222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23.457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17.235</a:t>
                      </a:r>
                      <a:endParaRPr lang="en-D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sezione</a:t>
                      </a:r>
                      <a:r>
                        <a:rPr lang="de-DE" sz="1500" dirty="0"/>
                        <a:t> </a:t>
                      </a:r>
                      <a:r>
                        <a:rPr lang="de-DE" sz="1500" dirty="0" err="1"/>
                        <a:t>combinata</a:t>
                      </a:r>
                      <a:endParaRPr lang="en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75240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500" b="1" dirty="0"/>
                        <a:t>TOTALE</a:t>
                      </a:r>
                      <a:endParaRPr lang="en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="1" dirty="0"/>
                        <a:t>247.361 ( 14.551 = +16,12%)</a:t>
                      </a:r>
                      <a:endParaRPr lang="en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="1" dirty="0" err="1"/>
                        <a:t>media</a:t>
                      </a:r>
                      <a:r>
                        <a:rPr lang="de-DE" sz="1500" b="1" dirty="0"/>
                        <a:t> 2020/21= 12.531</a:t>
                      </a:r>
                      <a:endParaRPr lang="en-DE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60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2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1752602B-67FA-471B-A1C9-7421FE8C7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38508"/>
              </p:ext>
            </p:extLst>
          </p:nvPr>
        </p:nvGraphicFramePr>
        <p:xfrm>
          <a:off x="0" y="0"/>
          <a:ext cx="12191999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2382">
                  <a:extLst>
                    <a:ext uri="{9D8B030D-6E8A-4147-A177-3AD203B41FA5}">
                      <a16:colId xmlns:a16="http://schemas.microsoft.com/office/drawing/2014/main" val="3270838459"/>
                    </a:ext>
                  </a:extLst>
                </a:gridCol>
                <a:gridCol w="2040721">
                  <a:extLst>
                    <a:ext uri="{9D8B030D-6E8A-4147-A177-3AD203B41FA5}">
                      <a16:colId xmlns:a16="http://schemas.microsoft.com/office/drawing/2014/main" val="3113470030"/>
                    </a:ext>
                  </a:extLst>
                </a:gridCol>
                <a:gridCol w="2100897">
                  <a:extLst>
                    <a:ext uri="{9D8B030D-6E8A-4147-A177-3AD203B41FA5}">
                      <a16:colId xmlns:a16="http://schemas.microsoft.com/office/drawing/2014/main" val="353805111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4038191102"/>
                    </a:ext>
                  </a:extLst>
                </a:gridCol>
              </a:tblGrid>
              <a:tr h="865261">
                <a:tc>
                  <a:txBody>
                    <a:bodyPr/>
                    <a:lstStyle/>
                    <a:p>
                      <a:r>
                        <a:rPr lang="de-DE" dirty="0"/>
                        <a:t>RESOCONTO FINANZIARIO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2020/21</a:t>
                      </a:r>
                    </a:p>
                    <a:p>
                      <a:pPr algn="ctr"/>
                      <a:r>
                        <a:rPr lang="de-DE" dirty="0"/>
                        <a:t>(17 </a:t>
                      </a:r>
                      <a:r>
                        <a:rPr lang="de-DE" dirty="0" err="1"/>
                        <a:t>pulmini</a:t>
                      </a:r>
                      <a:r>
                        <a:rPr lang="de-DE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2021/22</a:t>
                      </a:r>
                    </a:p>
                    <a:p>
                      <a:pPr algn="ctr"/>
                      <a:r>
                        <a:rPr lang="de-DE" u="sng" dirty="0"/>
                        <a:t>(17 </a:t>
                      </a:r>
                      <a:r>
                        <a:rPr lang="de-DE" u="sng" dirty="0" err="1"/>
                        <a:t>pulmini</a:t>
                      </a:r>
                      <a:r>
                        <a:rPr lang="de-DE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Differenza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696446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dirty="0"/>
                        <a:t>A) </a:t>
                      </a:r>
                      <a:r>
                        <a:rPr lang="de-DE" dirty="0" err="1"/>
                        <a:t>acquisto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pulmini</a:t>
                      </a:r>
                      <a:r>
                        <a:rPr lang="de-DE" dirty="0"/>
                        <a:t> 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85.500,00 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58.250,00 €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- 27.250,00 € (- 31,87 %)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09997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dirty="0"/>
                        <a:t>B) </a:t>
                      </a:r>
                      <a:r>
                        <a:rPr lang="de-DE" dirty="0" err="1"/>
                        <a:t>manuntenzione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riparazioni</a:t>
                      </a:r>
                      <a:r>
                        <a:rPr lang="de-DE" dirty="0"/>
                        <a:t> e </a:t>
                      </a:r>
                      <a:r>
                        <a:rPr lang="de-DE" dirty="0" err="1"/>
                        <a:t>gomme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38.254,90 €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30.938,34 €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- 7.316,56 € (- 19,16%)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406163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dirty="0"/>
                        <a:t>C) </a:t>
                      </a:r>
                      <a:r>
                        <a:rPr lang="de-DE" dirty="0" err="1"/>
                        <a:t>carburante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25.503,87 €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39.443,05 €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+ 13.939,18 € (+ 54,65 %)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052635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dirty="0"/>
                        <a:t>D) </a:t>
                      </a:r>
                      <a:r>
                        <a:rPr lang="de-DE" dirty="0" err="1"/>
                        <a:t>assicurazioni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11.267,17 €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10.933,01 €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- 334,16 € (- 2,96 %)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709891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dirty="0"/>
                        <a:t>E) </a:t>
                      </a:r>
                      <a:r>
                        <a:rPr lang="de-DE" dirty="0" err="1"/>
                        <a:t>bolli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3.864,32 €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4.167,32 €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+ 303,00 € (+ 7,84 %)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053639"/>
                  </a:ext>
                </a:extLst>
              </a:tr>
              <a:tr h="865261">
                <a:tc>
                  <a:txBody>
                    <a:bodyPr/>
                    <a:lstStyle/>
                    <a:p>
                      <a:r>
                        <a:rPr lang="de-DE" dirty="0"/>
                        <a:t>F) </a:t>
                      </a:r>
                      <a:r>
                        <a:rPr lang="de-DE" dirty="0" err="1"/>
                        <a:t>trasporto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taxi</a:t>
                      </a:r>
                      <a:r>
                        <a:rPr lang="de-DE" dirty="0"/>
                        <a:t> – </a:t>
                      </a:r>
                      <a:r>
                        <a:rPr lang="de-DE" dirty="0" err="1"/>
                        <a:t>indenn</a:t>
                      </a:r>
                      <a:r>
                        <a:rPr lang="de-DE" dirty="0"/>
                        <a:t>. </a:t>
                      </a:r>
                      <a:r>
                        <a:rPr lang="de-DE" dirty="0" err="1"/>
                        <a:t>chilometri</a:t>
                      </a:r>
                      <a:r>
                        <a:rPr lang="de-DE" dirty="0"/>
                        <a:t>  </a:t>
                      </a:r>
                    </a:p>
                    <a:p>
                      <a:r>
                        <a:rPr lang="de-DE" dirty="0" err="1"/>
                        <a:t>pedaggi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autostradali</a:t>
                      </a:r>
                      <a:r>
                        <a:rPr lang="de-DE" dirty="0"/>
                        <a:t> - </a:t>
                      </a:r>
                      <a:r>
                        <a:rPr lang="de-DE" dirty="0" err="1"/>
                        <a:t>spese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varie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16.876,47 €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15.410,66 €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- 1.465,81 € (- 8,69%)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766719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b="1" dirty="0"/>
                        <a:t>TOTALE SPESE PARCO MACCHINE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181.266,73 €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159.142,38 €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- 22.124,35 € (- 12,21%)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465116"/>
                  </a:ext>
                </a:extLst>
              </a:tr>
              <a:tr h="732497">
                <a:tc>
                  <a:txBody>
                    <a:bodyPr/>
                    <a:lstStyle/>
                    <a:p>
                      <a:r>
                        <a:rPr lang="de-DE" dirty="0"/>
                        <a:t>COSTO PER PULMINO (B-C-D-E)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4.640,60 €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5.028,34 €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387,74 € (+ 8,36 %)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3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74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47EEB-396E-415D-9BFA-13C4E4FA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E7A5E0-9B51-484D-9B31-D3F20DF7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sz="3200" b="1" dirty="0" err="1"/>
              <a:t>Alcune</a:t>
            </a:r>
            <a:r>
              <a:rPr lang="de-DE" sz="3200" b="1" dirty="0"/>
              <a:t> </a:t>
            </a:r>
            <a:r>
              <a:rPr lang="de-DE" sz="3200" b="1" dirty="0" err="1"/>
              <a:t>raccomandazioni</a:t>
            </a:r>
            <a:r>
              <a:rPr lang="de-DE" sz="3200" b="1" dirty="0"/>
              <a:t>:</a:t>
            </a:r>
          </a:p>
          <a:p>
            <a:pPr marL="0" indent="0" algn="ctr">
              <a:buNone/>
            </a:pPr>
            <a:endParaRPr lang="de-DE" sz="3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dirty="0" err="1"/>
              <a:t>assicurarsi</a:t>
            </a:r>
            <a:r>
              <a:rPr lang="de-DE" sz="2600" dirty="0"/>
              <a:t> </a:t>
            </a:r>
            <a:r>
              <a:rPr lang="de-DE" sz="2600" dirty="0" err="1"/>
              <a:t>che</a:t>
            </a:r>
            <a:r>
              <a:rPr lang="de-DE" sz="2600" dirty="0"/>
              <a:t> tutti </a:t>
            </a:r>
            <a:r>
              <a:rPr lang="de-DE" sz="2600" dirty="0" err="1"/>
              <a:t>gli</a:t>
            </a:r>
            <a:r>
              <a:rPr lang="de-DE" sz="2600" dirty="0"/>
              <a:t> </a:t>
            </a:r>
            <a:r>
              <a:rPr lang="de-DE" sz="2600" dirty="0" err="1"/>
              <a:t>atleti</a:t>
            </a:r>
            <a:r>
              <a:rPr lang="de-DE" sz="2600" dirty="0"/>
              <a:t> si </a:t>
            </a:r>
            <a:r>
              <a:rPr lang="de-DE" sz="2600" dirty="0" err="1"/>
              <a:t>allacino</a:t>
            </a:r>
            <a:r>
              <a:rPr lang="de-DE" sz="2600" dirty="0"/>
              <a:t> sempre le </a:t>
            </a:r>
            <a:r>
              <a:rPr lang="de-DE" sz="2600" dirty="0" err="1"/>
              <a:t>cinture</a:t>
            </a:r>
            <a:r>
              <a:rPr lang="de-DE" sz="2600" dirty="0"/>
              <a:t> di </a:t>
            </a:r>
            <a:r>
              <a:rPr lang="de-DE" sz="2600" dirty="0" err="1"/>
              <a:t>sicurezza</a:t>
            </a:r>
            <a:endParaRPr lang="de-DE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dirty="0" err="1"/>
              <a:t>gli</a:t>
            </a:r>
            <a:r>
              <a:rPr lang="de-DE" sz="2600" dirty="0"/>
              <a:t> </a:t>
            </a:r>
            <a:r>
              <a:rPr lang="de-DE" sz="2600" dirty="0" err="1"/>
              <a:t>allenatori</a:t>
            </a:r>
            <a:r>
              <a:rPr lang="de-DE" sz="2600" dirty="0"/>
              <a:t> </a:t>
            </a:r>
            <a:r>
              <a:rPr lang="de-DE" sz="2600" dirty="0" err="1"/>
              <a:t>guidano</a:t>
            </a:r>
            <a:r>
              <a:rPr lang="de-DE" sz="2600" dirty="0"/>
              <a:t> i </a:t>
            </a:r>
            <a:r>
              <a:rPr lang="de-DE" sz="2600" dirty="0" err="1"/>
              <a:t>pulmini</a:t>
            </a:r>
            <a:r>
              <a:rPr lang="de-DE" sz="2600" dirty="0"/>
              <a:t> in modo </a:t>
            </a:r>
            <a:r>
              <a:rPr lang="de-DE" sz="2600" dirty="0" err="1"/>
              <a:t>sicuro</a:t>
            </a:r>
            <a:r>
              <a:rPr lang="de-DE" sz="2600" dirty="0"/>
              <a:t> </a:t>
            </a:r>
            <a:r>
              <a:rPr lang="de-DE" sz="2600" dirty="0" err="1"/>
              <a:t>rispettando</a:t>
            </a:r>
            <a:r>
              <a:rPr lang="de-DE" sz="2600" dirty="0"/>
              <a:t> </a:t>
            </a:r>
            <a:r>
              <a:rPr lang="de-DE" sz="2600" dirty="0" err="1"/>
              <a:t>il</a:t>
            </a:r>
            <a:r>
              <a:rPr lang="de-DE" sz="2600" dirty="0"/>
              <a:t> </a:t>
            </a:r>
            <a:r>
              <a:rPr lang="de-DE" sz="2600" dirty="0" err="1"/>
              <a:t>codice</a:t>
            </a:r>
            <a:r>
              <a:rPr lang="de-DE" sz="2600" dirty="0"/>
              <a:t> della </a:t>
            </a:r>
            <a:r>
              <a:rPr lang="de-DE" sz="2600" dirty="0" err="1"/>
              <a:t>strada</a:t>
            </a:r>
            <a:endParaRPr lang="de-DE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dirty="0" err="1"/>
              <a:t>gli</a:t>
            </a:r>
            <a:r>
              <a:rPr lang="de-DE" sz="2600" dirty="0"/>
              <a:t> </a:t>
            </a:r>
            <a:r>
              <a:rPr lang="de-DE" sz="2600" dirty="0" err="1"/>
              <a:t>atleti</a:t>
            </a:r>
            <a:r>
              <a:rPr lang="de-DE" sz="2600" dirty="0"/>
              <a:t> </a:t>
            </a:r>
            <a:r>
              <a:rPr lang="de-DE" sz="2600" dirty="0" err="1"/>
              <a:t>abbiano</a:t>
            </a:r>
            <a:r>
              <a:rPr lang="de-DE" sz="2600" dirty="0"/>
              <a:t> </a:t>
            </a:r>
            <a:r>
              <a:rPr lang="de-DE" sz="2600" dirty="0" err="1"/>
              <a:t>rispetto</a:t>
            </a:r>
            <a:r>
              <a:rPr lang="de-DE" sz="2600" dirty="0"/>
              <a:t> della </a:t>
            </a:r>
            <a:r>
              <a:rPr lang="de-DE" sz="2600" dirty="0" err="1"/>
              <a:t>pulizia</a:t>
            </a:r>
            <a:r>
              <a:rPr lang="de-DE" sz="2600" dirty="0"/>
              <a:t> </a:t>
            </a:r>
            <a:r>
              <a:rPr lang="de-DE" sz="2600" dirty="0" err="1"/>
              <a:t>interna</a:t>
            </a:r>
            <a:r>
              <a:rPr lang="de-DE" sz="2600" dirty="0"/>
              <a:t> </a:t>
            </a:r>
            <a:r>
              <a:rPr lang="de-DE" sz="2600" dirty="0" err="1"/>
              <a:t>dei</a:t>
            </a:r>
            <a:r>
              <a:rPr lang="de-DE" sz="2600" dirty="0"/>
              <a:t> </a:t>
            </a:r>
            <a:r>
              <a:rPr lang="de-DE" sz="2600" dirty="0" err="1"/>
              <a:t>pulmini</a:t>
            </a:r>
            <a:endParaRPr lang="de-DE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dirty="0" err="1"/>
              <a:t>ringrazio</a:t>
            </a:r>
            <a:r>
              <a:rPr lang="de-DE" sz="2600" dirty="0"/>
              <a:t> Gerry Demetz per </a:t>
            </a:r>
            <a:r>
              <a:rPr lang="de-DE" sz="2600" dirty="0" err="1"/>
              <a:t>il</a:t>
            </a:r>
            <a:r>
              <a:rPr lang="de-DE" sz="2600" dirty="0"/>
              <a:t> </a:t>
            </a:r>
            <a:r>
              <a:rPr lang="de-DE" sz="2600" dirty="0" err="1"/>
              <a:t>suo</a:t>
            </a:r>
            <a:r>
              <a:rPr lang="de-DE" sz="2600" dirty="0"/>
              <a:t> </a:t>
            </a:r>
            <a:r>
              <a:rPr lang="de-DE" sz="2600" dirty="0" err="1"/>
              <a:t>prezioso</a:t>
            </a:r>
            <a:r>
              <a:rPr lang="de-DE" sz="2600" dirty="0"/>
              <a:t> </a:t>
            </a:r>
            <a:r>
              <a:rPr lang="de-DE" sz="2600" dirty="0" err="1"/>
              <a:t>aiuto</a:t>
            </a:r>
            <a:r>
              <a:rPr lang="de-DE" sz="2600" dirty="0"/>
              <a:t> (</a:t>
            </a:r>
            <a:r>
              <a:rPr lang="de-DE" sz="2600" dirty="0" err="1"/>
              <a:t>responsabile</a:t>
            </a:r>
            <a:r>
              <a:rPr lang="de-DE" sz="2600" dirty="0"/>
              <a:t> per la </a:t>
            </a:r>
            <a:r>
              <a:rPr lang="de-DE" sz="2600" dirty="0" err="1"/>
              <a:t>manuntenzione</a:t>
            </a:r>
            <a:r>
              <a:rPr lang="de-DE" sz="2600" dirty="0"/>
              <a:t> </a:t>
            </a:r>
            <a:r>
              <a:rPr lang="de-DE" sz="2600" dirty="0" err="1"/>
              <a:t>pulmini</a:t>
            </a:r>
            <a:r>
              <a:rPr lang="de-DE" sz="2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dirty="0" err="1"/>
              <a:t>ringrazio</a:t>
            </a:r>
            <a:r>
              <a:rPr lang="de-DE" sz="2600" dirty="0"/>
              <a:t> tutti </a:t>
            </a:r>
            <a:r>
              <a:rPr lang="de-DE" sz="2600" dirty="0" err="1"/>
              <a:t>gli</a:t>
            </a:r>
            <a:r>
              <a:rPr lang="de-DE" sz="2600" dirty="0"/>
              <a:t> </a:t>
            </a:r>
            <a:r>
              <a:rPr lang="de-DE" sz="2600" dirty="0" err="1"/>
              <a:t>allenatori</a:t>
            </a:r>
            <a:r>
              <a:rPr lang="de-DE" sz="2600" dirty="0"/>
              <a:t> di tutte le </a:t>
            </a:r>
            <a:r>
              <a:rPr lang="de-DE" sz="2600" dirty="0" err="1"/>
              <a:t>sezioni</a:t>
            </a:r>
            <a:r>
              <a:rPr lang="de-DE" sz="2600" dirty="0"/>
              <a:t> per la </a:t>
            </a:r>
            <a:r>
              <a:rPr lang="de-DE" sz="2600" dirty="0" err="1"/>
              <a:t>loro</a:t>
            </a:r>
            <a:r>
              <a:rPr lang="de-DE" sz="2600" dirty="0"/>
              <a:t> </a:t>
            </a:r>
            <a:r>
              <a:rPr lang="de-DE" sz="2600" dirty="0" err="1"/>
              <a:t>collaborazione</a:t>
            </a:r>
            <a:endParaRPr lang="de-DE" sz="2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dirty="0" err="1"/>
              <a:t>Infine</a:t>
            </a:r>
            <a:r>
              <a:rPr lang="de-DE" sz="2600" dirty="0"/>
              <a:t>, </a:t>
            </a:r>
            <a:r>
              <a:rPr lang="de-DE" sz="2600" dirty="0" err="1"/>
              <a:t>ringrazio</a:t>
            </a:r>
            <a:r>
              <a:rPr lang="de-DE" sz="2600" dirty="0"/>
              <a:t> tutti i </a:t>
            </a:r>
            <a:r>
              <a:rPr lang="de-DE" sz="2600" dirty="0" err="1"/>
              <a:t>genitori</a:t>
            </a:r>
            <a:r>
              <a:rPr lang="de-DE" sz="2600" dirty="0"/>
              <a:t> e </a:t>
            </a:r>
            <a:r>
              <a:rPr lang="de-DE" sz="2600" dirty="0" err="1"/>
              <a:t>gli</a:t>
            </a:r>
            <a:r>
              <a:rPr lang="de-DE" sz="2600" dirty="0"/>
              <a:t> sponsor per </a:t>
            </a:r>
            <a:r>
              <a:rPr lang="de-DE" sz="2600" dirty="0" err="1"/>
              <a:t>il</a:t>
            </a:r>
            <a:r>
              <a:rPr lang="de-DE" sz="2600" dirty="0"/>
              <a:t> </a:t>
            </a:r>
            <a:r>
              <a:rPr lang="de-DE" sz="2600" dirty="0" err="1"/>
              <a:t>sostengno</a:t>
            </a:r>
            <a:r>
              <a:rPr lang="de-DE" sz="2600" dirty="0"/>
              <a:t> </a:t>
            </a:r>
            <a:r>
              <a:rPr lang="de-DE" sz="2600" dirty="0" err="1"/>
              <a:t>che</a:t>
            </a:r>
            <a:r>
              <a:rPr lang="de-DE" sz="2600" dirty="0"/>
              <a:t> ci </a:t>
            </a:r>
            <a:r>
              <a:rPr lang="de-DE" sz="2600" dirty="0" err="1"/>
              <a:t>danno</a:t>
            </a:r>
            <a:r>
              <a:rPr lang="de-DE" sz="2600" dirty="0"/>
              <a:t>!!!</a:t>
            </a:r>
          </a:p>
          <a:p>
            <a:endParaRPr lang="en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82F2CE-1686-4311-A879-B6B178F4C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D9F2C4-1F57-45E1-84D8-465411E70088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"/>
            <a:ext cx="5334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7DD7A1-B193-4735-BD26-DF8A9ADBD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21" y="5546521"/>
            <a:ext cx="1098958" cy="10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4752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520</Words>
  <Application>Microsoft Office PowerPoint</Application>
  <PresentationFormat>Breitbild</PresentationFormat>
  <Paragraphs>148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Wingdings</vt:lpstr>
      <vt:lpstr>Metropolitan</vt:lpstr>
      <vt:lpstr>SCI CLUB GARDENA PARCO AUTOVETTURE STAGIONE AGONISTICA 2021 - 2022</vt:lpstr>
      <vt:lpstr>- pulmini rottamati: 2 Opel Vivaro  - pulmini acquistati: 2 Ford Transit (consegnati a novembre e aprile) &gt; negli ultimi 3 anni il parco macchine é passato da 12 a 17 (18) pulmini &gt; quest‘anno prevediamo di scendere a 16 essendoci meno scquadre sci alpino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 CLUB GARDENA PARCO MACCHINE 2021</dc:title>
  <dc:creator>René Linder</dc:creator>
  <cp:lastModifiedBy>René Linder</cp:lastModifiedBy>
  <cp:revision>25</cp:revision>
  <cp:lastPrinted>2021-06-02T19:34:10Z</cp:lastPrinted>
  <dcterms:created xsi:type="dcterms:W3CDTF">2021-05-14T14:51:44Z</dcterms:created>
  <dcterms:modified xsi:type="dcterms:W3CDTF">2022-05-16T14:59:13Z</dcterms:modified>
</cp:coreProperties>
</file>